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2"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6" d="100"/>
          <a:sy n="106" d="100"/>
        </p:scale>
        <p:origin x="73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eg>
</file>

<file path=ppt/media/image3.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3/28/2018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the Model View Controller Pattern (MVC). I, James Moran, will be giving this presentation,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Robustness and Sequence Diagrams? For Robustness Diagrams, they are a graphical way to depict use cases, that is also a ‘sanity check’ on Use-Cases (to make sure the Use-Cases match-up to what functionality the User would want from the system), that also allows the team to uncover new classes, which would not have been previously identified for the system.  Sequence Diagrams allow a team to design the system in detail, considering the methods/functions the classes in the system will have and the order that these methods/functions are executed.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a:t>
            </a:r>
            <a:r>
              <a:rPr lang="en-GB" sz="1200" kern="1200" dirty="0" err="1">
                <a:solidFill>
                  <a:schemeClr val="tx1"/>
                </a:solidFill>
                <a:effectLst/>
                <a:latin typeface="+mn-lt"/>
                <a:ea typeface="+mn-ea"/>
                <a:cs typeface="+mn-cs"/>
              </a:rPr>
              <a:t>IDUpdateSystem</a:t>
            </a:r>
            <a:r>
              <a:rPr lang="en-GB" sz="1200" kern="1200" dirty="0">
                <a:solidFill>
                  <a:schemeClr val="tx1"/>
                </a:solidFill>
                <a:effectLst/>
                <a:latin typeface="+mn-lt"/>
                <a:ea typeface="+mn-ea"/>
                <a:cs typeface="+mn-cs"/>
              </a:rPr>
              <a:t>),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a:t>
            </a:r>
            <a:r>
              <a:rPr lang="en-GB" sz="1200" kern="1200" dirty="0" err="1">
                <a:solidFill>
                  <a:schemeClr val="tx1"/>
                </a:solidFill>
                <a:effectLst/>
                <a:latin typeface="+mn-lt"/>
                <a:ea typeface="+mn-ea"/>
                <a:cs typeface="+mn-cs"/>
              </a:rPr>
              <a:t>IDUpdateSystem</a:t>
            </a:r>
            <a:r>
              <a:rPr lang="en-GB" sz="1200" kern="1200" dirty="0">
                <a:solidFill>
                  <a:schemeClr val="tx1"/>
                </a:solidFill>
                <a:effectLst/>
                <a:latin typeface="+mn-lt"/>
                <a:ea typeface="+mn-ea"/>
                <a:cs typeface="+mn-cs"/>
              </a:rPr>
              <a:t>),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3529877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Advantages and disadvantages of the MVC Design-Pattern, are detailed here, with the Advantages being that of Supporting Multiple Views (allowing the user to change the appearance of the system’s forms, as the view is separated from the Model) and Accommodating for Change (most notably, that of changing User-Interface Requirements, for if the User wants to view the application on another device). The potential disadvantages are that of Complexity (introducing new levels of indirection to the project, as well as taking into account the Event-Driven systems for User-Interface code, which can become more difficult to debug) and the Cost of Frequent Updates (even with decoupling between the Model and the View, as the developers of the Model should at least consider the View, when making changes to the system Model).</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972034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3/28/2018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3/28/2018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3/28/2018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3/28/2018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emf"/><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emf"/><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Robustness and Sequence Diagrams</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5" name="Audio 4">
            <a:hlinkClick r:id="" action="ppaction://media"/>
            <a:extLst>
              <a:ext uri="{FF2B5EF4-FFF2-40B4-BE49-F238E27FC236}">
                <a16:creationId xmlns:a16="http://schemas.microsoft.com/office/drawing/2014/main" id="{2E882969-35F9-4966-98E9-793A4B4DDB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4126"/>
    </mc:Choice>
    <mc:Fallback xmlns="">
      <p:transition spd="slow" advTm="14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342943" y="70494"/>
            <a:ext cx="9506110" cy="1589630"/>
          </a:xfrm>
        </p:spPr>
        <p:txBody>
          <a:bodyPr>
            <a:noAutofit/>
          </a:bodyPr>
          <a:lstStyle/>
          <a:p>
            <a:r>
              <a:rPr lang="en-GB" sz="5400" dirty="0"/>
              <a:t>What are Robustness and Sequence Diagrams?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556842" y="1926878"/>
            <a:ext cx="8022587" cy="966961"/>
          </a:xfrm>
        </p:spPr>
        <p:txBody>
          <a:bodyPr>
            <a:normAutofit fontScale="92500" lnSpcReduction="10000"/>
          </a:bodyPr>
          <a:lstStyle/>
          <a:p>
            <a:pPr>
              <a:buClrTx/>
              <a:buFont typeface="Wingdings" panose="05000000000000000000" pitchFamily="2" charset="2"/>
              <a:buChar char="§"/>
            </a:pPr>
            <a:r>
              <a:rPr lang="en-GB" sz="2800" dirty="0"/>
              <a:t>Robustness Diagrams (</a:t>
            </a:r>
            <a:r>
              <a:rPr lang="en-GB" sz="2800" dirty="0" err="1"/>
              <a:t>Dr.</a:t>
            </a:r>
            <a:r>
              <a:rPr lang="en-GB" sz="2800" dirty="0"/>
              <a:t> Femi </a:t>
            </a:r>
            <a:r>
              <a:rPr lang="en-GB" sz="2800" dirty="0" err="1"/>
              <a:t>Olundu</a:t>
            </a:r>
            <a:r>
              <a:rPr lang="en-GB" sz="2800" dirty="0"/>
              <a:t>, 2017a)</a:t>
            </a:r>
          </a:p>
          <a:p>
            <a:pPr>
              <a:buClrTx/>
              <a:buFont typeface="Wingdings" panose="05000000000000000000" pitchFamily="2" charset="2"/>
              <a:buChar char="§"/>
            </a:pPr>
            <a:r>
              <a:rPr lang="en-GB" sz="2800" dirty="0"/>
              <a:t>Sequence Diagrams (</a:t>
            </a:r>
            <a:r>
              <a:rPr lang="en-GB" sz="2800" dirty="0" err="1"/>
              <a:t>Dr.</a:t>
            </a:r>
            <a:r>
              <a:rPr lang="en-GB" sz="2800" dirty="0"/>
              <a:t> Femi </a:t>
            </a:r>
            <a:r>
              <a:rPr lang="en-GB" sz="2800" dirty="0" err="1"/>
              <a:t>Olundu</a:t>
            </a:r>
            <a:r>
              <a:rPr lang="en-GB" sz="2800" dirty="0"/>
              <a:t>, 2017b) </a:t>
            </a:r>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1215738" y="5800402"/>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Robustness Diagram Example</a:t>
            </a:r>
          </a:p>
          <a:p>
            <a:pPr marL="0" indent="0">
              <a:buClrTx/>
              <a:buNone/>
            </a:pPr>
            <a:r>
              <a:rPr lang="en-GB" dirty="0"/>
              <a:t>(</a:t>
            </a:r>
            <a:r>
              <a:rPr lang="en-GB" dirty="0" err="1"/>
              <a:t>Dr.</a:t>
            </a:r>
            <a:r>
              <a:rPr lang="en-GB" dirty="0"/>
              <a:t> Femi </a:t>
            </a:r>
            <a:r>
              <a:rPr lang="en-GB" dirty="0" err="1"/>
              <a:t>Olundu</a:t>
            </a:r>
            <a:r>
              <a:rPr lang="en-GB" dirty="0"/>
              <a:t>, 2017c)</a:t>
            </a:r>
            <a:endParaRPr lang="en-US" dirty="0"/>
          </a:p>
        </p:txBody>
      </p:sp>
      <p:pic>
        <p:nvPicPr>
          <p:cNvPr id="11" name="Audio 10">
            <a:hlinkClick r:id="" action="ppaction://media"/>
            <a:extLst>
              <a:ext uri="{FF2B5EF4-FFF2-40B4-BE49-F238E27FC236}">
                <a16:creationId xmlns:a16="http://schemas.microsoft.com/office/drawing/2014/main" id="{D9516649-517D-42F5-BF4F-E79FC8A254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9" name="Content Placeholder 3" descr="obustness Diagram: DVD Library: Add Member">
            <a:extLst>
              <a:ext uri="{FF2B5EF4-FFF2-40B4-BE49-F238E27FC236}">
                <a16:creationId xmlns:a16="http://schemas.microsoft.com/office/drawing/2014/main" id="{DEA44DCB-B89C-45C7-AB7B-EF2433E31100}"/>
              </a:ext>
            </a:extLst>
          </p:cNvPr>
          <p:cNvPicPr>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962519" y="3160593"/>
            <a:ext cx="4880260" cy="2441922"/>
          </a:xfrm>
          <a:prstGeom prst="rect">
            <a:avLst/>
          </a:prstGeom>
          <a:noFill/>
          <a:ln>
            <a:noFill/>
          </a:ln>
        </p:spPr>
      </p:pic>
      <p:pic>
        <p:nvPicPr>
          <p:cNvPr id="10" name="Content Placeholder 3" descr="VD library - add member  - sequence diagram">
            <a:extLst>
              <a:ext uri="{FF2B5EF4-FFF2-40B4-BE49-F238E27FC236}">
                <a16:creationId xmlns:a16="http://schemas.microsoft.com/office/drawing/2014/main" id="{BB3FD086-ACF2-4912-8659-7CAB21816703}"/>
              </a:ext>
            </a:extLst>
          </p:cNvPr>
          <p:cNvPicPr>
            <a:picLocks/>
          </p:cNvPicPr>
          <p:nvPr/>
        </p:nvPicPr>
        <p:blipFill rotWithShape="1">
          <a:blip r:embed="rId7">
            <a:duotone>
              <a:prstClr val="black"/>
              <a:schemeClr val="accent3">
                <a:tint val="45000"/>
                <a:satMod val="400000"/>
              </a:schemeClr>
            </a:duotone>
            <a:extLst>
              <a:ext uri="{28A0092B-C50C-407E-A947-70E740481C1C}">
                <a14:useLocalDpi xmlns:a14="http://schemas.microsoft.com/office/drawing/2010/main" val="0"/>
              </a:ext>
            </a:extLst>
          </a:blip>
          <a:srcRect l="549" r="7024" b="9767"/>
          <a:stretch/>
        </p:blipFill>
        <p:spPr bwMode="auto">
          <a:xfrm>
            <a:off x="6349223" y="3160593"/>
            <a:ext cx="5262206" cy="2441922"/>
          </a:xfrm>
          <a:prstGeom prst="rect">
            <a:avLst/>
          </a:prstGeom>
          <a:noFill/>
          <a:ln>
            <a:noFill/>
          </a:ln>
        </p:spPr>
      </p:pic>
      <p:sp>
        <p:nvSpPr>
          <p:cNvPr id="12" name="Subtitle 2">
            <a:extLst>
              <a:ext uri="{FF2B5EF4-FFF2-40B4-BE49-F238E27FC236}">
                <a16:creationId xmlns:a16="http://schemas.microsoft.com/office/drawing/2014/main" id="{11E4DEA4-5D37-4209-A640-AEED74CDBF11}"/>
              </a:ext>
            </a:extLst>
          </p:cNvPr>
          <p:cNvSpPr txBox="1">
            <a:spLocks/>
          </p:cNvSpPr>
          <p:nvPr/>
        </p:nvSpPr>
        <p:spPr>
          <a:xfrm>
            <a:off x="6971606" y="5800401"/>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Sequence Diagram Example</a:t>
            </a:r>
          </a:p>
          <a:p>
            <a:pPr marL="0" indent="0">
              <a:buClrTx/>
              <a:buNone/>
            </a:pPr>
            <a:r>
              <a:rPr lang="en-GB" dirty="0"/>
              <a:t>(</a:t>
            </a:r>
            <a:r>
              <a:rPr lang="en-GB" dirty="0" err="1"/>
              <a:t>Dr.</a:t>
            </a:r>
            <a:r>
              <a:rPr lang="en-GB" dirty="0"/>
              <a:t> Femi </a:t>
            </a:r>
            <a:r>
              <a:rPr lang="en-GB" dirty="0" err="1"/>
              <a:t>Olundu</a:t>
            </a:r>
            <a:r>
              <a:rPr lang="en-GB" dirty="0"/>
              <a:t>, 2017d)</a:t>
            </a:r>
            <a:endParaRPr lang="en-US" dirty="0"/>
          </a:p>
        </p:txBody>
      </p:sp>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58190"/>
    </mc:Choice>
    <mc:Fallback xmlns="">
      <p:transition spd="slow" advTm="58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Robustness Diagram</a:t>
            </a:r>
          </a:p>
          <a:p>
            <a:pPr marL="0" indent="0">
              <a:buClrTx/>
              <a:buFont typeface="Wingdings 3" charset="2"/>
              <a:buNone/>
            </a:pPr>
            <a:endParaRPr lang="en-US" sz="2800" dirty="0">
              <a:latin typeface="+mj-lt"/>
            </a:endParaRPr>
          </a:p>
        </p:txBody>
      </p:sp>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11" name="Picture 10">
            <a:extLst>
              <a:ext uri="{FF2B5EF4-FFF2-40B4-BE49-F238E27FC236}">
                <a16:creationId xmlns:a16="http://schemas.microsoft.com/office/drawing/2014/main" id="{4B70704E-A3B8-491E-8A8D-EB5958128D92}"/>
              </a:ext>
            </a:extLst>
          </p:cNvPr>
          <p:cNvPicPr>
            <a:picLocks noChangeAspect="1"/>
          </p:cNvPicPr>
          <p:nvPr/>
        </p:nvPicPr>
        <p:blipFill>
          <a:blip r:embed="rId6"/>
          <a:stretch>
            <a:fillRect/>
          </a:stretch>
        </p:blipFill>
        <p:spPr>
          <a:xfrm>
            <a:off x="1486300" y="1990664"/>
            <a:ext cx="5337458" cy="4867336"/>
          </a:xfrm>
          <a:prstGeom prst="rect">
            <a:avLst/>
          </a:prstGeom>
        </p:spPr>
      </p:pic>
      <p:sp>
        <p:nvSpPr>
          <p:cNvPr id="7" name="Subtitle 2">
            <a:extLst>
              <a:ext uri="{FF2B5EF4-FFF2-40B4-BE49-F238E27FC236}">
                <a16:creationId xmlns:a16="http://schemas.microsoft.com/office/drawing/2014/main" id="{B4D5F621-E4E9-4D92-BEDD-7C5968244302}"/>
              </a:ext>
            </a:extLst>
          </p:cNvPr>
          <p:cNvSpPr>
            <a:spLocks noGrp="1"/>
          </p:cNvSpPr>
          <p:nvPr>
            <p:ph idx="1"/>
          </p:nvPr>
        </p:nvSpPr>
        <p:spPr>
          <a:xfrm>
            <a:off x="6823758" y="3701351"/>
            <a:ext cx="5152342" cy="1445961"/>
          </a:xfrm>
        </p:spPr>
        <p:txBody>
          <a:bodyPr>
            <a:normAutofit/>
          </a:bodyPr>
          <a:lstStyle/>
          <a:p>
            <a:pPr marL="0" indent="0">
              <a:buClrTx/>
              <a:buNone/>
            </a:pPr>
            <a:r>
              <a:rPr lang="en-GB" sz="2800" dirty="0"/>
              <a:t>For the input of information into the system, by a Game Café Staff Member.</a:t>
            </a:r>
          </a:p>
        </p:txBody>
      </p:sp>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Sequence Diagram</a:t>
            </a:r>
          </a:p>
          <a:p>
            <a:pPr marL="0" indent="0">
              <a:buClrTx/>
              <a:buFont typeface="Wingdings 3" charset="2"/>
              <a:buNone/>
            </a:pPr>
            <a:endParaRPr lang="en-US" sz="2800" dirty="0">
              <a:latin typeface="+mj-lt"/>
            </a:endParaRPr>
          </a:p>
        </p:txBody>
      </p:sp>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4" name="Picture 3">
            <a:extLst>
              <a:ext uri="{FF2B5EF4-FFF2-40B4-BE49-F238E27FC236}">
                <a16:creationId xmlns:a16="http://schemas.microsoft.com/office/drawing/2014/main" id="{938EF29D-4E9F-4FC3-8267-E1F9ACC104E4}"/>
              </a:ext>
            </a:extLst>
          </p:cNvPr>
          <p:cNvPicPr>
            <a:picLocks noChangeAspect="1"/>
          </p:cNvPicPr>
          <p:nvPr/>
        </p:nvPicPr>
        <p:blipFill>
          <a:blip r:embed="rId6"/>
          <a:stretch>
            <a:fillRect/>
          </a:stretch>
        </p:blipFill>
        <p:spPr>
          <a:xfrm>
            <a:off x="1345522" y="1979277"/>
            <a:ext cx="3761369" cy="4662823"/>
          </a:xfrm>
          <a:prstGeom prst="rect">
            <a:avLst/>
          </a:prstGeom>
        </p:spPr>
      </p:pic>
      <p:sp>
        <p:nvSpPr>
          <p:cNvPr id="7" name="Subtitle 2">
            <a:extLst>
              <a:ext uri="{FF2B5EF4-FFF2-40B4-BE49-F238E27FC236}">
                <a16:creationId xmlns:a16="http://schemas.microsoft.com/office/drawing/2014/main" id="{0B916D2A-05DB-42E6-A508-A0BCDF3F9220}"/>
              </a:ext>
            </a:extLst>
          </p:cNvPr>
          <p:cNvSpPr>
            <a:spLocks noGrp="1"/>
          </p:cNvSpPr>
          <p:nvPr>
            <p:ph idx="1"/>
          </p:nvPr>
        </p:nvSpPr>
        <p:spPr>
          <a:xfrm>
            <a:off x="5106891" y="3088291"/>
            <a:ext cx="5152342" cy="2444793"/>
          </a:xfrm>
        </p:spPr>
        <p:txBody>
          <a:bodyPr>
            <a:normAutofit lnSpcReduction="10000"/>
          </a:bodyPr>
          <a:lstStyle/>
          <a:p>
            <a:pPr marL="0" indent="0">
              <a:buClrTx/>
              <a:buNone/>
            </a:pPr>
            <a:r>
              <a:rPr lang="en-GB" sz="2800" dirty="0"/>
              <a:t>Also for the input of information into the system, by a Game Café Staff Member (Based on the Robustness Diagram on the Previous Slide)</a:t>
            </a:r>
          </a:p>
        </p:txBody>
      </p:sp>
    </p:spTree>
    <p:extLst>
      <p:ext uri="{BB962C8B-B14F-4D97-AF65-F5344CB8AC3E}">
        <p14:creationId xmlns:p14="http://schemas.microsoft.com/office/powerpoint/2010/main" val="2418727516"/>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38300" y="44388"/>
            <a:ext cx="10337800" cy="2238395"/>
          </a:xfrm>
        </p:spPr>
        <p:txBody>
          <a:bodyPr>
            <a:noAutofit/>
          </a:bodyPr>
          <a:lstStyle/>
          <a:p>
            <a:r>
              <a:rPr lang="en-GB" sz="4800" dirty="0"/>
              <a:t>Advantages and Disadvantages of Using Robustness and Sequence Diagrams</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2223476"/>
            <a:ext cx="8915400" cy="3941054"/>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Supports Multiple Views</a:t>
            </a:r>
          </a:p>
          <a:p>
            <a:pPr>
              <a:buClrTx/>
              <a:buFont typeface="Wingdings" panose="05000000000000000000" pitchFamily="2" charset="2"/>
              <a:buChar char="§"/>
            </a:pPr>
            <a:r>
              <a:rPr lang="en-GB" sz="2800" dirty="0"/>
              <a:t>Accommodates Change</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Complexity</a:t>
            </a:r>
          </a:p>
          <a:p>
            <a:pPr>
              <a:buClrTx/>
              <a:buFont typeface="Wingdings" panose="05000000000000000000" pitchFamily="2" charset="2"/>
              <a:buChar char="§"/>
            </a:pPr>
            <a:r>
              <a:rPr lang="en-GB" sz="2800" dirty="0"/>
              <a:t>Cost of Frequent Updates</a:t>
            </a:r>
          </a:p>
          <a:p>
            <a:pPr marL="0" indent="0">
              <a:buClrTx/>
              <a:buNone/>
            </a:pPr>
            <a:r>
              <a:rPr lang="en-GB" sz="2800" dirty="0"/>
              <a:t>(Microsoft, © 2018c)</a:t>
            </a:r>
            <a:endParaRPr lang="en-US" sz="2800" dirty="0"/>
          </a:p>
        </p:txBody>
      </p:sp>
      <p:pic>
        <p:nvPicPr>
          <p:cNvPr id="4" name="Audio 3">
            <a:hlinkClick r:id="" action="ppaction://media"/>
            <a:extLst>
              <a:ext uri="{FF2B5EF4-FFF2-40B4-BE49-F238E27FC236}">
                <a16:creationId xmlns:a16="http://schemas.microsoft.com/office/drawing/2014/main" id="{5B549775-B7A8-4E9B-8204-104895772D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58560"/>
    </mc:Choice>
    <mc:Fallback xmlns="">
      <p:transition spd="slow" advTm="58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OLUNDO, F., 2017a. </a:t>
            </a:r>
            <a:r>
              <a:rPr lang="en-GB" sz="2000" i="1" dirty="0"/>
              <a:t>Week 5 Lecture (Slide 9: Robustness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2017b. </a:t>
            </a:r>
            <a:r>
              <a:rPr lang="en-GB" sz="2000" i="1" dirty="0"/>
              <a:t>Week 5 Lecture (Slide 21: Sequence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2017c. </a:t>
            </a:r>
            <a:r>
              <a:rPr lang="en-GB" sz="2000" i="1" dirty="0"/>
              <a:t>Week 5 Lecture (Slide 16: Example of a Robustness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2017d. </a:t>
            </a:r>
            <a:r>
              <a:rPr lang="en-GB" sz="2000" i="1" dirty="0"/>
              <a:t>Week 5 Lecture (Slide 24: No Title).</a:t>
            </a:r>
            <a:r>
              <a:rPr lang="en-GB" sz="2000" dirty="0"/>
              <a:t> Southampton: Southampton Solent University </a:t>
            </a:r>
          </a:p>
          <a:p>
            <a:pPr marL="0" indent="0">
              <a:buClr>
                <a:srgbClr val="000000"/>
              </a:buClr>
              <a:buNone/>
            </a:pPr>
            <a:endParaRPr lang="en-GB" sz="2000" dirty="0"/>
          </a:p>
          <a:p>
            <a:pPr marL="0" indent="0">
              <a:buClr>
                <a:srgbClr val="000000"/>
              </a:buClr>
              <a:buNone/>
            </a:pP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F85C7953-D854-4DAE-A8D0-1F64B3DBB4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4258"/>
    </mc:Choice>
    <mc:Fallback xmlns="">
      <p:transition spd="slow" advTm="14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441</TotalTime>
  <Words>909</Words>
  <Application>Microsoft Office PowerPoint</Application>
  <PresentationFormat>Widescreen</PresentationFormat>
  <Paragraphs>44</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Robustness and Sequence Diagrams</vt:lpstr>
      <vt:lpstr>What are Robustness and Sequence Diagrams?</vt:lpstr>
      <vt:lpstr>Usage in the Game Café</vt:lpstr>
      <vt:lpstr>Usage in the Game Café</vt:lpstr>
      <vt:lpstr>Advantages and Disadvantages of Using Robustness and Sequence Diagrams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41</cp:revision>
  <dcterms:created xsi:type="dcterms:W3CDTF">2018-03-26T13:22:34Z</dcterms:created>
  <dcterms:modified xsi:type="dcterms:W3CDTF">2018-03-28T19:00:27Z</dcterms:modified>
</cp:coreProperties>
</file>

<file path=docProps/thumbnail.jpeg>
</file>